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32"/>
  </p:notesMasterIdLst>
  <p:sldIdLst>
    <p:sldId id="256" r:id="rId4"/>
    <p:sldId id="258" r:id="rId5"/>
    <p:sldId id="257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embeddedFontLst>
    <p:embeddedFont>
      <p:font typeface="Asap" panose="020F0504030202060203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Geo" panose="020B0604020202020204"/>
      <p:regular r:id="rId38"/>
      <p:italic r:id="rId39"/>
    </p:embeddedFont>
    <p:embeddedFont>
      <p:font typeface="Asap SemiBold" panose="020F0704030202060203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xFpI2r4a7iacGwqi4h+bWFMr2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477C2D-A6EB-46E8-A978-70A04E53D1A7}">
  <a:tblStyle styleId="{46477C2D-A6EB-46E8-A978-70A04E53D1A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E33AC6F-C472-4A0A-9AE1-3B5A3C2B527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04633606c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204633606c_1_256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204633606c_1_25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04633606c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204633606c_1_28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204633606c_1_28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04633606c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204633606c_1_306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204633606c_1_30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04633606c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204633606c_1_332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204633606c_1_332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04633606c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204633606c_1_36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204633606c_1_36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04633606c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204633606c_1_387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204633606c_1_38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04633606c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04633606c_1_412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204633606c_1_412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04633606c_1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204633606c_1_437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1204633606c_1_43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04633606c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204633606c_1_463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204633606c_1_463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04633606c_1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204633606c_1_489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1204633606c_1_489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04633606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1204633606c_1_1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1204633606c_1_1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04633606c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204633606c_1_515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204633606c_1_515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04633606c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204633606c_1_539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1204633606c_1_539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04633606c_1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204633606c_1_564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04633606c_1_56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04633606c_1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204633606c_1_59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1204633606c_1_59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04633606c_1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204633606c_1_617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204633606c_1_61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04633606c_1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204633606c_1_641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1204633606c_1_641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04633606c_1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1204633606c_1_668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1204633606c_1_668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04633606c_1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204633606c_1_695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1204633606c_1_695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04633606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1204633606c_1_44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1204633606c_1_4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04633606c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204633606c_1_68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204633606c_1_68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04633606c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204633606c_1_99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204633606c_1_99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04633606c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204633606c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204633606c_1_125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04633606c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204633606c_1_20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204633606c_1_20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04633606c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204633606c_1_230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204633606c_1_230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85800" y="694351"/>
            <a:ext cx="4719180" cy="240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DF3D2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705616" y="1945202"/>
            <a:ext cx="4508420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4633606c_1_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204633606c_1_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204633606c_1_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62A37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62A37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62A37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62A37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62A37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62A37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62A37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62A37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7023100" y="777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7023100" y="777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portada02_do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975" y="519112"/>
            <a:ext cx="49530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 descr="marcas_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312" y="6076950"/>
            <a:ext cx="21717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 txBox="1"/>
          <p:nvPr/>
        </p:nvSpPr>
        <p:spPr>
          <a:xfrm rot="-54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32B"/>
              </a:buClr>
              <a:buSzPts val="1600"/>
              <a:buFont typeface="Arial Rounded"/>
              <a:buNone/>
            </a:pPr>
            <a:r>
              <a:rPr lang="en-US" sz="1600" b="1" i="0" u="none" strike="noStrike" cap="none">
                <a:solidFill>
                  <a:srgbClr val="E0432B"/>
                </a:solidFill>
                <a:latin typeface="Arial Rounded"/>
                <a:ea typeface="Arial Rounded"/>
                <a:cs typeface="Arial Rounded"/>
                <a:sym typeface="Arial Rounded"/>
              </a:rPr>
              <a:t>ivace.es</a:t>
            </a:r>
            <a:endParaRPr/>
          </a:p>
        </p:txBody>
      </p:sp>
      <p:sp>
        <p:nvSpPr>
          <p:cNvPr id="9" name="Google Shape;9;p6"/>
          <p:cNvSpPr txBox="1"/>
          <p:nvPr/>
        </p:nvSpPr>
        <p:spPr>
          <a:xfrm>
            <a:off x="-69850" y="0"/>
            <a:ext cx="9309100" cy="6858000"/>
          </a:xfrm>
          <a:prstGeom prst="rect">
            <a:avLst/>
          </a:prstGeom>
          <a:solidFill>
            <a:srgbClr val="E1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6" descr="marcas_0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8150" y="586263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 descr="portada02_do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3950" y="519112"/>
            <a:ext cx="49530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/>
          <p:nvPr/>
        </p:nvSpPr>
        <p:spPr>
          <a:xfrm rot="-5400000">
            <a:off x="-742950" y="1436687"/>
            <a:ext cx="2171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32B"/>
              </a:buClr>
              <a:buSzPts val="1600"/>
              <a:buFont typeface="Arial Rounded"/>
              <a:buNone/>
            </a:pPr>
            <a:r>
              <a:rPr lang="en-US" sz="1600" b="1" i="0" u="none">
                <a:solidFill>
                  <a:srgbClr val="E0432B"/>
                </a:solidFill>
                <a:latin typeface="Arial Rounded"/>
                <a:ea typeface="Arial Rounded"/>
                <a:cs typeface="Arial Rounded"/>
                <a:sym typeface="Arial Rounded"/>
              </a:rPr>
              <a:t>ivace.es</a:t>
            </a:r>
            <a:endParaRPr/>
          </a:p>
        </p:txBody>
      </p:sp>
      <p:pic>
        <p:nvPicPr>
          <p:cNvPr id="13" name="Google Shape;13;p6" descr="portada01_do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9537" y="2911475"/>
            <a:ext cx="4051300" cy="4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8">
            <a:alphaModFix/>
          </a:blip>
          <a:srcRect l="9889" r="10040"/>
          <a:stretch/>
        </p:blipFill>
        <p:spPr>
          <a:xfrm>
            <a:off x="4189412" y="5730875"/>
            <a:ext cx="3600450" cy="11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62A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62A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A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 descr="portada02_do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9975" y="519112"/>
            <a:ext cx="49530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/>
        </p:nvSpPr>
        <p:spPr>
          <a:xfrm rot="-54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32B"/>
              </a:buClr>
              <a:buSzPts val="1600"/>
              <a:buFont typeface="Arial Rounded"/>
              <a:buNone/>
            </a:pPr>
            <a:r>
              <a:rPr lang="en-US" sz="1600" b="1" i="0" u="none">
                <a:solidFill>
                  <a:srgbClr val="E0432B"/>
                </a:solidFill>
                <a:latin typeface="Arial Rounded"/>
                <a:ea typeface="Arial Rounded"/>
                <a:cs typeface="Arial Rounded"/>
                <a:sym typeface="Arial Rounded"/>
              </a:rPr>
              <a:t>ivace.es</a:t>
            </a:r>
            <a:endParaRPr/>
          </a:p>
        </p:txBody>
      </p:sp>
      <p:pic>
        <p:nvPicPr>
          <p:cNvPr id="27" name="Google Shape;27;p8" descr="flech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00000" flipH="1">
            <a:off x="-449262" y="4756150"/>
            <a:ext cx="71628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8" descr="marcas_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4291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4150" y="5921375"/>
            <a:ext cx="4005262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62A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62A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A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7023100" y="777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 descr="portada02_do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9975" y="519112"/>
            <a:ext cx="49530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 txBox="1"/>
          <p:nvPr/>
        </p:nvSpPr>
        <p:spPr>
          <a:xfrm rot="-54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32B"/>
              </a:buClr>
              <a:buSzPts val="1600"/>
              <a:buFont typeface="Arial Rounded"/>
              <a:buNone/>
            </a:pPr>
            <a:r>
              <a:rPr lang="en-US" sz="1600" b="1" i="0" u="none">
                <a:solidFill>
                  <a:srgbClr val="E0432B"/>
                </a:solidFill>
                <a:latin typeface="Arial Rounded"/>
                <a:ea typeface="Arial Rounded"/>
                <a:cs typeface="Arial Rounded"/>
                <a:sym typeface="Arial Rounded"/>
              </a:rPr>
              <a:t>ivace.es</a:t>
            </a:r>
            <a:endParaRPr/>
          </a:p>
        </p:txBody>
      </p:sp>
      <p:pic>
        <p:nvPicPr>
          <p:cNvPr id="41" name="Google Shape;41;p12" descr="marcas_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291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2" descr="portada_0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22300" y="3581400"/>
            <a:ext cx="4165600" cy="4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1562" y="5861050"/>
            <a:ext cx="3808412" cy="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DF3D26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62A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62A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A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A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A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7023100" y="777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 idx="4294967295"/>
          </p:nvPr>
        </p:nvSpPr>
        <p:spPr>
          <a:xfrm>
            <a:off x="452437" y="0"/>
            <a:ext cx="441007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Para </a:t>
            </a:r>
            <a:br>
              <a:rPr lang="en-US" sz="4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crecer en un </a:t>
            </a:r>
            <a:br>
              <a:rPr lang="en-US" sz="4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mundo global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1631950" y="3641725"/>
            <a:ext cx="61483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</a:pPr>
            <a:r>
              <a:rPr lang="es-ES" sz="2800" i="1" dirty="0">
                <a:solidFill>
                  <a:srgbClr val="4BACC6"/>
                </a:solidFill>
                <a:latin typeface="Asap"/>
                <a:sym typeface="Asap"/>
              </a:rPr>
              <a:t>WEBIMARIO SECTOR DEL VINO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2800"/>
              <a:buFont typeface="Asap"/>
              <a:buNone/>
            </a:pPr>
            <a:r>
              <a:rPr lang="en-US" sz="2800" b="1" i="0" u="none" dirty="0">
                <a:solidFill>
                  <a:srgbClr val="4BACC6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2800" b="1" dirty="0">
                <a:solidFill>
                  <a:srgbClr val="4BACC6"/>
                </a:solidFill>
                <a:latin typeface="Asap"/>
                <a:ea typeface="Asap"/>
                <a:cs typeface="Asap"/>
                <a:sym typeface="Asap"/>
              </a:rPr>
              <a:t>COREA DEL SUR</a:t>
            </a:r>
            <a:endParaRPr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3913186" y="5362575"/>
            <a:ext cx="18403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7F7F7F"/>
                </a:solidFill>
              </a:rPr>
              <a:t>Marzo</a:t>
            </a:r>
            <a:r>
              <a:rPr lang="en-US" sz="1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dirty="0"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512" y="503237"/>
            <a:ext cx="3932237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04633606c_1_256"/>
          <p:cNvSpPr txBox="1"/>
          <p:nvPr/>
        </p:nvSpPr>
        <p:spPr>
          <a:xfrm>
            <a:off x="3303270" y="64371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204633606c_1_256"/>
          <p:cNvSpPr txBox="1"/>
          <p:nvPr/>
        </p:nvSpPr>
        <p:spPr>
          <a:xfrm>
            <a:off x="763000" y="2171675"/>
            <a:ext cx="781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2. Información sectorial - Vino</a:t>
            </a:r>
            <a:endParaRPr sz="3200" b="1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204633606c_1_28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031400" y="3542875"/>
            <a:ext cx="3291874" cy="21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204633606c_1_280"/>
          <p:cNvSpPr txBox="1"/>
          <p:nvPr/>
        </p:nvSpPr>
        <p:spPr>
          <a:xfrm>
            <a:off x="1927050" y="417225"/>
            <a:ext cx="486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Información sectorial - Vino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63" name="Google Shape;163;g1204633606c_1_280"/>
          <p:cNvSpPr txBox="1"/>
          <p:nvPr/>
        </p:nvSpPr>
        <p:spPr>
          <a:xfrm>
            <a:off x="311700" y="9899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2020-2021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Tendencias de consumo durante el era del COVID-19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Refuerzo de los canales minoristas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situación general del canal de Horeca (Mayorista)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Aumento de ventas en tiendas de conveniencia 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Caracterización de consumidores y del mercado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04633606c_1_306"/>
          <p:cNvSpPr txBox="1"/>
          <p:nvPr/>
        </p:nvSpPr>
        <p:spPr>
          <a:xfrm>
            <a:off x="2576538" y="434113"/>
            <a:ext cx="390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0"/>
              <a:buFont typeface="Arial"/>
              <a:buNone/>
            </a:pPr>
            <a:r>
              <a:rPr lang="en-US" sz="232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General</a:t>
            </a:r>
            <a:endParaRPr sz="212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70" name="Google Shape;170;g1204633606c_1_306"/>
          <p:cNvSpPr txBox="1"/>
          <p:nvPr/>
        </p:nvSpPr>
        <p:spPr>
          <a:xfrm>
            <a:off x="266388" y="10068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2020: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Importaciones de vino de USD 220 millones, volumen de importación de 54 millones de litros, un aumento del 23,5% interanual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Volumen de importación: 54 millones de litros, 73 millones de botellas (basado en botellas de vino de 750 ml)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alibri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vino ocupa el primer lugar en las importaciones de bebidas alcohólicas (el vino aumenta debido a la cultura de tomar alcohol en el hogar durante el pandémico)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(enero-julio):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importaciones de vino aumentaron un 102,4% interanual a US $325 millones, cerca de las importaciones anuales del año pasado, que ya son unas cifras históricas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204633606c_1_306"/>
          <p:cNvSpPr txBox="1"/>
          <p:nvPr/>
        </p:nvSpPr>
        <p:spPr>
          <a:xfrm>
            <a:off x="3707925" y="5055775"/>
            <a:ext cx="5336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(Fuente: Estadísticas de comercio de importación y exportación del Servicio de Aduanas de Corea)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04633606c_1_332"/>
          <p:cNvSpPr txBox="1"/>
          <p:nvPr/>
        </p:nvSpPr>
        <p:spPr>
          <a:xfrm>
            <a:off x="311700" y="316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Importaciones por artículo de bebida alcohólica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graphicFrame>
        <p:nvGraphicFramePr>
          <p:cNvPr id="178" name="Google Shape;178;g1204633606c_1_332"/>
          <p:cNvGraphicFramePr/>
          <p:nvPr/>
        </p:nvGraphicFramePr>
        <p:xfrm>
          <a:off x="1076700" y="1525425"/>
          <a:ext cx="7337425" cy="2799455"/>
        </p:xfrm>
        <a:graphic>
          <a:graphicData uri="http://schemas.openxmlformats.org/drawingml/2006/table">
            <a:tbl>
              <a:tblPr>
                <a:noFill/>
                <a:tableStyleId>{46477C2D-A6EB-46E8-A978-70A04E53D1A7}</a:tableStyleId>
              </a:tblPr>
              <a:tblGrid>
                <a:gridCol w="74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5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Artículo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2018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2019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2020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2021 (ENE-JUL)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Ingreso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Tasa de aumento*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Ingreso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Tasa de aumento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Ingreso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Tasa de aumento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Ingreso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Tasa de aumento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Total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1,053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13.4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1,039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1.3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1,125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8.2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800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26.2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Vino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244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16.2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259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6.3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330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27.3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325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102.4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Cerveza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310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17.7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281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9.3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227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19.2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130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4.8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Licor espritoso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160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2.3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160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0.3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138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13.6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96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48.1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Etc.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339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13.4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340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0.2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430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36.6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249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</a:rPr>
                        <a:t>△</a:t>
                      </a:r>
                      <a:r>
                        <a:rPr lang="en-US" sz="1100" u="none" strike="noStrike" cap="none"/>
                        <a:t>8.5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9" name="Google Shape;179;g1204633606c_1_332"/>
          <p:cNvSpPr txBox="1"/>
          <p:nvPr/>
        </p:nvSpPr>
        <p:spPr>
          <a:xfrm>
            <a:off x="4306775" y="1018400"/>
            <a:ext cx="44565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(Unidad: Millón de dólares, comparado con el año pasado %)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204633606c_1_332"/>
          <p:cNvSpPr txBox="1"/>
          <p:nvPr/>
        </p:nvSpPr>
        <p:spPr>
          <a:xfrm>
            <a:off x="350425" y="4961450"/>
            <a:ext cx="41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204633606c_1_332"/>
          <p:cNvSpPr txBox="1"/>
          <p:nvPr/>
        </p:nvSpPr>
        <p:spPr>
          <a:xfrm>
            <a:off x="370775" y="4608850"/>
            <a:ext cx="8403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*La tasa de aumento es el cambio porcentual en ingreso, en comparación con el año anterior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2020, las importaciones de alcohol aumentaron un 8,2% interanual a $ 1.1 mil millones y el vino a $ 330 millones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04633606c_1_360"/>
          <p:cNvSpPr txBox="1"/>
          <p:nvPr/>
        </p:nvSpPr>
        <p:spPr>
          <a:xfrm>
            <a:off x="311700" y="405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Refuerzo de los canales minoristas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88" name="Google Shape;188;g1204633606c_1_360"/>
          <p:cNvSpPr txBox="1"/>
          <p:nvPr/>
        </p:nvSpPr>
        <p:spPr>
          <a:xfrm>
            <a:off x="356325" y="1369113"/>
            <a:ext cx="4125600" cy="4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medida que aumenta el consumo de alcohol en los hogares, compras en las tiendas de conveniencia, las grandes tiendas de descuento y los supermercados van aumentando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distancia psicológica respecto al producto del vino ha disminuido en comparación con el pasado. (Más accesible al público general)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204633606c_1_360"/>
          <p:cNvPicPr preferRelativeResize="0"/>
          <p:nvPr/>
        </p:nvPicPr>
        <p:blipFill rotWithShape="1">
          <a:blip r:embed="rId3">
            <a:alphaModFix amt="86000"/>
          </a:blip>
          <a:srcRect l="5758"/>
          <a:stretch/>
        </p:blipFill>
        <p:spPr>
          <a:xfrm>
            <a:off x="4782300" y="1454388"/>
            <a:ext cx="3869967" cy="41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04633606c_1_387"/>
          <p:cNvSpPr txBox="1"/>
          <p:nvPr/>
        </p:nvSpPr>
        <p:spPr>
          <a:xfrm>
            <a:off x="4003295" y="455302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204633606c_1_387"/>
          <p:cNvSpPr txBox="1"/>
          <p:nvPr/>
        </p:nvSpPr>
        <p:spPr>
          <a:xfrm>
            <a:off x="311700" y="385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situación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general del canal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Horeca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(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Mayorista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)</a:t>
            </a:r>
            <a:endParaRPr sz="2300" b="0" i="0" u="none" strike="noStrike" cap="none" dirty="0">
              <a:solidFill>
                <a:srgbClr val="FF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97" name="Google Shape;197;g1204633606c_1_387"/>
          <p:cNvSpPr txBox="1"/>
          <p:nvPr/>
        </p:nvSpPr>
        <p:spPr>
          <a:xfrm>
            <a:off x="311700" y="1318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mercado de ventas de la industria mayorista de licores:  6,8 billones de wones (aprox. 5,7 mil millones dólares estadounidenses)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Debido al Coronavirus, la industria mayorista de alcohol está sufriendo y se considera que se trata de un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 de transición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que el consumo doméstico de bebidas alcohólicas transforma en el consumo de entretenimiento.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competencia se intensifica a medida que las ganancias se deterioran entre los mayoristas y las diversas disputas con la industria de fabricación de licores.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04633606c_1_412"/>
          <p:cNvSpPr txBox="1"/>
          <p:nvPr/>
        </p:nvSpPr>
        <p:spPr>
          <a:xfrm>
            <a:off x="3554845" y="532152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204633606c_1_412"/>
          <p:cNvSpPr txBox="1"/>
          <p:nvPr/>
        </p:nvSpPr>
        <p:spPr>
          <a:xfrm>
            <a:off x="311700" y="217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Aumento de ventas de conveniencia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05" name="Google Shape;205;g1204633606c_1_412"/>
          <p:cNvSpPr txBox="1"/>
          <p:nvPr/>
        </p:nvSpPr>
        <p:spPr>
          <a:xfrm>
            <a:off x="311700" y="1091375"/>
            <a:ext cx="85206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E-Mart 24: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número de uso del 'servicio de vino O2O’ aumentó 10 veces que el año pasado en comparación con 2019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alibri"/>
              <a:buChar char="○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‘O2O’‘Online 2 offline’: Un servicio que conecta a los clientes en línea con las tiendas fuera de línea.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E-Mart 24 ya ha vendido 1,76 millones de botellas de vino entre enero y agosto, superando tanto el volumen de ventas como las ventas del año anterior.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GS25: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Abrió una tienda especializada en vinos por completo (Wine 25 Plus Flagship Store)</a:t>
            </a:r>
            <a:endParaRPr sz="1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Vende actualmente 3500 tipos de bebidas alcohólicas, desde vino hasta licores occidentales junto con  licores tradicionales. GS25 planea expandir el número de tiendas de licores a 2,000 para fines de este año.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ventas de vino de GS25 de enero a agosto fueron un 4,7% más altas que las ventas totales en 2020. En solo ocho meses, superó las ventas totales del año pasado. 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el mismo período, las ventas de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 y 7-Eleven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también aumentaron un 16,4% y un 35% en comparación con el año pasado.</a:t>
            </a:r>
            <a:endParaRPr sz="1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04633606c_1_437"/>
          <p:cNvSpPr txBox="1"/>
          <p:nvPr/>
        </p:nvSpPr>
        <p:spPr>
          <a:xfrm>
            <a:off x="2373570" y="584652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204633606c_1_4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1038" y="213125"/>
            <a:ext cx="4946675" cy="32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204633606c_1_4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13" y="2139350"/>
            <a:ext cx="4782700" cy="35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204633606c_1_437"/>
          <p:cNvSpPr txBox="1"/>
          <p:nvPr/>
        </p:nvSpPr>
        <p:spPr>
          <a:xfrm>
            <a:off x="5452300" y="5112850"/>
            <a:ext cx="3315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GS25: 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Wine 25 Plus Flagship Store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04633606c_1_463"/>
          <p:cNvSpPr txBox="1"/>
          <p:nvPr/>
        </p:nvSpPr>
        <p:spPr>
          <a:xfrm>
            <a:off x="3390770" y="5507447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204633606c_1_463"/>
          <p:cNvSpPr txBox="1"/>
          <p:nvPr/>
        </p:nvSpPr>
        <p:spPr>
          <a:xfrm>
            <a:off x="272163" y="2942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Caracterización de consumidores y del mercado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22" name="Google Shape;222;g1204633606c_1_463"/>
          <p:cNvSpPr txBox="1"/>
          <p:nvPr/>
        </p:nvSpPr>
        <p:spPr>
          <a:xfrm>
            <a:off x="311688" y="10017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consumo de las mujeres ha aumentado significativamente, aumentando año tras año.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rango de precios se ha vuelto más amplio (hay opciones más económicos)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'Beber en casa' y 'honsul'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“Honsul”, o beber solo/a, ha aumentado y ha habido mucha diversidad en el consumo de alcohol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Debido a la cultura de beber alcohol en el hogar, el vino se eleva como una de las principales bebidas alcohólicas importadas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"El venta de vino muestra un aumento constante, independientemente del período específico, y el aumento en productos por debajo de 10,000 won es notable". La mayoría de los 20 principales vinos importados cuestan menos de 10,000 wones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204633606c_1_463"/>
          <p:cNvSpPr txBox="1"/>
          <p:nvPr/>
        </p:nvSpPr>
        <p:spPr>
          <a:xfrm>
            <a:off x="3257413" y="4818913"/>
            <a:ext cx="5835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Ministerio de Seguridad de Alimentos y Medicamentos, Oficina de Políticas de Seguridad de Alimentos Importados, Sección de Políticas de Alimentos Importados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1204633606c_1_489"/>
          <p:cNvPicPr preferRelativeResize="0"/>
          <p:nvPr/>
        </p:nvPicPr>
        <p:blipFill rotWithShape="1">
          <a:blip r:embed="rId3">
            <a:alphaModFix/>
          </a:blip>
          <a:srcRect r="6059"/>
          <a:stretch/>
        </p:blipFill>
        <p:spPr>
          <a:xfrm>
            <a:off x="646600" y="412550"/>
            <a:ext cx="3735775" cy="39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204633606c_1_4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5925" y="762567"/>
            <a:ext cx="3810000" cy="285193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204633606c_1_489"/>
          <p:cNvSpPr txBox="1"/>
          <p:nvPr/>
        </p:nvSpPr>
        <p:spPr>
          <a:xfrm>
            <a:off x="5003525" y="4240125"/>
            <a:ext cx="393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nueva cultura: ‘Honsul’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04633606c_1_10"/>
          <p:cNvSpPr txBox="1"/>
          <p:nvPr/>
        </p:nvSpPr>
        <p:spPr>
          <a:xfrm>
            <a:off x="658500" y="882750"/>
            <a:ext cx="7827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 de la distribución del vino en Corea del Sur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04633606c_1_515"/>
          <p:cNvSpPr txBox="1"/>
          <p:nvPr/>
        </p:nvSpPr>
        <p:spPr>
          <a:xfrm>
            <a:off x="3828295" y="4698047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204633606c_1_515"/>
          <p:cNvSpPr txBox="1"/>
          <p:nvPr/>
        </p:nvSpPr>
        <p:spPr>
          <a:xfrm>
            <a:off x="666725" y="2088525"/>
            <a:ext cx="781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Importación: Cifras e información</a:t>
            </a:r>
            <a:endParaRPr sz="3200" b="1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04633606c_1_539"/>
          <p:cNvSpPr txBox="1"/>
          <p:nvPr/>
        </p:nvSpPr>
        <p:spPr>
          <a:xfrm>
            <a:off x="3500170" y="5518397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204633606c_1_539"/>
          <p:cNvSpPr txBox="1"/>
          <p:nvPr/>
        </p:nvSpPr>
        <p:spPr>
          <a:xfrm>
            <a:off x="404288" y="656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0"/>
              <a:buFont typeface="Arial"/>
              <a:buNone/>
            </a:pPr>
            <a:r>
              <a:rPr lang="en-US" sz="232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Importación</a:t>
            </a:r>
            <a:r>
              <a:rPr lang="en-US" sz="232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de vino por </a:t>
            </a:r>
            <a:r>
              <a:rPr lang="en-US" sz="232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países</a:t>
            </a:r>
            <a:r>
              <a:rPr lang="en-US" sz="232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232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principales</a:t>
            </a:r>
            <a:endParaRPr sz="2320" b="0" i="0" u="none" strike="noStrike" cap="none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graphicFrame>
        <p:nvGraphicFramePr>
          <p:cNvPr id="246" name="Google Shape;246;g1204633606c_1_539"/>
          <p:cNvGraphicFramePr/>
          <p:nvPr/>
        </p:nvGraphicFramePr>
        <p:xfrm>
          <a:off x="989688" y="1399063"/>
          <a:ext cx="7349825" cy="3734100"/>
        </p:xfrm>
        <a:graphic>
          <a:graphicData uri="http://schemas.openxmlformats.org/drawingml/2006/table">
            <a:tbl>
              <a:tblPr>
                <a:noFill/>
                <a:tableStyleId>{46477C2D-A6EB-46E8-A978-70A04E53D1A7}</a:tableStyleId>
              </a:tblPr>
              <a:tblGrid>
                <a:gridCol w="104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50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/>
                        <a:t>Tendencia</a:t>
                      </a:r>
                      <a:r>
                        <a:rPr lang="en-US" sz="1400" b="1" u="none" strike="noStrike" cap="none" dirty="0"/>
                        <a:t> de las </a:t>
                      </a:r>
                      <a:r>
                        <a:rPr lang="en-US" sz="1400" b="1" u="none" strike="noStrike" cap="none" dirty="0" err="1"/>
                        <a:t>importaciones</a:t>
                      </a:r>
                      <a:r>
                        <a:rPr lang="en-US" sz="1400" b="1" u="none" strike="noStrike" cap="none" dirty="0"/>
                        <a:t> de vino por </a:t>
                      </a:r>
                      <a:r>
                        <a:rPr lang="en-US" sz="1400" b="1" u="none" strike="noStrike" cap="none" dirty="0" err="1"/>
                        <a:t>países</a:t>
                      </a:r>
                      <a:r>
                        <a:rPr lang="en-US" sz="1400" b="1" u="none" strike="noStrike" cap="none" dirty="0"/>
                        <a:t> </a:t>
                      </a:r>
                      <a:r>
                        <a:rPr lang="en-US" sz="1400" b="1" u="none" strike="noStrike" cap="none" dirty="0" err="1"/>
                        <a:t>principales</a:t>
                      </a:r>
                      <a:r>
                        <a:rPr lang="en-US" sz="1400" b="1" u="none" strike="noStrike" cap="none" dirty="0"/>
                        <a:t> </a:t>
                      </a:r>
                      <a:endParaRPr sz="14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(</a:t>
                      </a:r>
                      <a:r>
                        <a:rPr lang="en-US" sz="1400" b="1" u="none" strike="noStrike" cap="none" dirty="0" err="1"/>
                        <a:t>millones</a:t>
                      </a:r>
                      <a:r>
                        <a:rPr lang="en-US" sz="1400" b="1" u="none" strike="noStrike" cap="none" dirty="0"/>
                        <a:t> de </a:t>
                      </a:r>
                      <a:r>
                        <a:rPr lang="en-US" sz="1400" b="1" u="none" strike="noStrike" cap="none" dirty="0" err="1"/>
                        <a:t>dólares</a:t>
                      </a:r>
                      <a:r>
                        <a:rPr lang="en-US" sz="1400" b="1" u="none" strike="noStrike" cap="none" dirty="0"/>
                        <a:t>)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País</a:t>
                      </a:r>
                      <a:endParaRPr sz="1000" u="none" strike="noStrike" cap="none"/>
                    </a:p>
                  </a:txBody>
                  <a:tcPr marL="63500" marR="63500" marT="63500" marB="63500" anchor="ctr"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2020</a:t>
                      </a:r>
                      <a:endParaRPr sz="1200" b="1" u="none" strike="noStrike" cap="none"/>
                    </a:p>
                  </a:txBody>
                  <a:tcPr marL="63500" marR="63500" marT="63500" marB="6350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2021 ENE-JUL</a:t>
                      </a:r>
                      <a:endParaRPr sz="1200" b="1" u="none" strike="noStrike" cap="none"/>
                    </a:p>
                  </a:txBody>
                  <a:tcPr marL="63500" marR="63500" marT="63500" marB="6350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5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Ingreso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Cuota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Ingreso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Cuota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Francia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Primer Lugar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93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28.3%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Primer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101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31.2%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EEUU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Tercer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56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17.0%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Segundo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54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16.7%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Italia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Cuarto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49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14.8%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Tercer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51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15.6%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Chile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Segundo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59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17.7%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Cuarto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14.2%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España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Quinto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26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7.8%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Quinto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7.6%</a:t>
                      </a:r>
                      <a:endParaRPr sz="1000" u="none" strike="noStrike" cap="none" dirty="0"/>
                    </a:p>
                  </a:txBody>
                  <a:tcPr marL="63500" marR="63500" marT="63500" marB="63500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04633606c_1_564"/>
          <p:cNvSpPr txBox="1"/>
          <p:nvPr/>
        </p:nvSpPr>
        <p:spPr>
          <a:xfrm>
            <a:off x="3667570" y="549652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04633606c_1_564"/>
          <p:cNvSpPr txBox="1"/>
          <p:nvPr/>
        </p:nvSpPr>
        <p:spPr>
          <a:xfrm>
            <a:off x="176125" y="2549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Países de mayor importación de vino 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graphicFrame>
        <p:nvGraphicFramePr>
          <p:cNvPr id="254" name="Google Shape;254;g1204633606c_1_564"/>
          <p:cNvGraphicFramePr/>
          <p:nvPr/>
        </p:nvGraphicFramePr>
        <p:xfrm>
          <a:off x="543325" y="953540"/>
          <a:ext cx="8057350" cy="3872180"/>
        </p:xfrm>
        <a:graphic>
          <a:graphicData uri="http://schemas.openxmlformats.org/drawingml/2006/table">
            <a:tbl>
              <a:tblPr>
                <a:noFill/>
                <a:tableStyleId>{2E33AC6F-C472-4A0A-9AE1-3B5A3C2B527D}</a:tableStyleId>
              </a:tblPr>
              <a:tblGrid>
                <a:gridCol w="96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825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Tipo de vino</a:t>
                      </a:r>
                      <a:endParaRPr sz="11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0:0"/>
                      </a:ext>
                    </a:extLst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2020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0:2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2021 (ENE - JUL)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0:6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25"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País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Ingreso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Cuota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Tasa de cambio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País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Ingreso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Cuota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Tasa de cambio</a:t>
                      </a:r>
                      <a:endParaRPr sz="11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75"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VINO TINTO</a:t>
                      </a:r>
                      <a:endParaRPr sz="11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Primer Lugar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Chile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22.9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Francia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145.3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2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Segundo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Francia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20.9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17.1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EEUU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19.7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79.4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3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Tercer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EEUU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61.1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Chile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4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Cuarto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Italia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Italia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120.4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5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Quinto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España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España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85.4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6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Etc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(42 países)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-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(36 países)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12.9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-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7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6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Total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Total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95.8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8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75"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ESPUMANTE</a:t>
                      </a:r>
                      <a:endParaRPr sz="11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Primer Lugar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Francia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△3.6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Francia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66.6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99.1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9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Segundo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Italia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15.9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△9.3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Italia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94.7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0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Tercer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España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△7.4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España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102.2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1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Cuarto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Sudáfrica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△24.3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EEUU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604.5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2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Quinto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EEUU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Chile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3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6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Etc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(32 países)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-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(25 países)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-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4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6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Total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Total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54:15:9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55" name="Google Shape;255;g1204633606c_1_564"/>
          <p:cNvSpPr txBox="1"/>
          <p:nvPr/>
        </p:nvSpPr>
        <p:spPr>
          <a:xfrm>
            <a:off x="5217325" y="5094625"/>
            <a:ext cx="364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Unidad: Millón de dólares, comparado con el año pasado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04633606c_1_590"/>
          <p:cNvSpPr txBox="1"/>
          <p:nvPr/>
        </p:nvSpPr>
        <p:spPr>
          <a:xfrm>
            <a:off x="311700" y="4256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Datos sobre vino importado</a:t>
            </a:r>
            <a:r>
              <a:rPr lang="en-US" sz="2021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(Información correspondiente a la tabla)</a:t>
            </a:r>
            <a:endParaRPr sz="2021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62" name="Google Shape;262;g1204633606c_1_590"/>
          <p:cNvSpPr txBox="1"/>
          <p:nvPr/>
        </p:nvSpPr>
        <p:spPr>
          <a:xfrm>
            <a:off x="311700" y="1115150"/>
            <a:ext cx="4535100" cy="4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457200" marR="0" lvl="0" indent="-309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623"/>
              <a:buFont typeface="Calibri"/>
              <a:buChar char="●"/>
            </a:pPr>
            <a:r>
              <a:rPr lang="en-US" sz="338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Francia es el mayor importador y España ocupa el quinto lugar en 2020 y 2021 (de enero a julio)</a:t>
            </a:r>
            <a:endParaRPr sz="338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32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-US" sz="29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2020: $ 26 millones en importaciones, 7.8%</a:t>
            </a:r>
            <a:endParaRPr sz="293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9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623"/>
              <a:buFont typeface="Calibri"/>
              <a:buChar char="●"/>
            </a:pPr>
            <a:r>
              <a:rPr lang="en-US" sz="338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España se encuentra entre los primeros países en rojo y espumoso</a:t>
            </a:r>
            <a:endParaRPr sz="338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9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623"/>
              <a:buFont typeface="Calibri"/>
              <a:buChar char="●"/>
            </a:pPr>
            <a:r>
              <a:rPr lang="en-US" sz="338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Vino tinto</a:t>
            </a:r>
            <a:endParaRPr sz="388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384"/>
              <a:buFont typeface="Calibri"/>
              <a:buChar char="○"/>
            </a:pPr>
            <a:r>
              <a:rPr lang="en-US" sz="29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2020: Importaciones de $ 19 millones, proporción 8.7%, tasa de cambio 27.3% (quinto lugar)</a:t>
            </a:r>
            <a:endParaRPr sz="293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384"/>
              <a:buFont typeface="Calibri"/>
              <a:buChar char="○"/>
            </a:pPr>
            <a:r>
              <a:rPr lang="en-US" sz="29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(enero-julio): Importaciones de 18 millones de dólares, proporción 8,6%, tasa de variación 85,4% (quinto lugar)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9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623"/>
              <a:buFont typeface="Calibri"/>
              <a:buChar char="●"/>
            </a:pPr>
            <a:r>
              <a:rPr lang="en-US" sz="338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Espumoso</a:t>
            </a:r>
            <a:endParaRPr sz="388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384"/>
              <a:buFont typeface="Calibri"/>
              <a:buChar char="○"/>
            </a:pPr>
            <a:r>
              <a:rPr lang="en-US" sz="29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2020: Importaciones de USD 3 millones, participación del 6%, tasa de cambio del 7,4% (3er lugar)</a:t>
            </a:r>
            <a:endParaRPr sz="293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384"/>
              <a:buFont typeface="Calibri"/>
              <a:buChar char="○"/>
            </a:pPr>
            <a:r>
              <a:rPr lang="en-US" sz="29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(enero-julio): Importaciones de $ 3 millones, proporción 6.3%, tasa de cambio 102.2% (3er lugar)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1204633606c_1_5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434" y="1541123"/>
            <a:ext cx="3606266" cy="38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204633606c_1_590"/>
          <p:cNvSpPr txBox="1"/>
          <p:nvPr/>
        </p:nvSpPr>
        <p:spPr>
          <a:xfrm>
            <a:off x="6979200" y="5937263"/>
            <a:ext cx="216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 de vinos típico de Corea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04633606c_1_617"/>
          <p:cNvSpPr txBox="1"/>
          <p:nvPr/>
        </p:nvSpPr>
        <p:spPr>
          <a:xfrm>
            <a:off x="1195475" y="2569800"/>
            <a:ext cx="6754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Importadores y distribuidores</a:t>
            </a:r>
            <a:endParaRPr sz="3200" b="1" i="0" u="none" strike="noStrike" cap="none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04633606c_1_641"/>
          <p:cNvSpPr txBox="1"/>
          <p:nvPr/>
        </p:nvSpPr>
        <p:spPr>
          <a:xfrm>
            <a:off x="3303270" y="64371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204633606c_1_641"/>
          <p:cNvSpPr txBox="1"/>
          <p:nvPr/>
        </p:nvSpPr>
        <p:spPr>
          <a:xfrm>
            <a:off x="311700" y="4992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Importadores y distribuidores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78" name="Google Shape;278;g1204633606c_1_641"/>
          <p:cNvSpPr txBox="1"/>
          <p:nvPr/>
        </p:nvSpPr>
        <p:spPr>
          <a:xfrm>
            <a:off x="312275" y="1228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Shinsegae L&amp;B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No. 1 en la industria del vino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Posee varias canales de venta: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Grandes almacenes Shinsegae, E-mart (minorista), E-mart 24 (tienda de conveniencia), Wine &amp; More (licorería)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Keumyang International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 y distribuye diversas bebidas alcohólicas como coñac, brandy, licor y cerveza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Alrededor de 950 tipos de vino de 11 países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una cartera de vinos de primer nivel en Corea, de los cuales 420 vinos y licores son exclusivos de importación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1204633606c_1_641"/>
          <p:cNvPicPr preferRelativeResize="0"/>
          <p:nvPr/>
        </p:nvPicPr>
        <p:blipFill rotWithShape="1">
          <a:blip r:embed="rId3">
            <a:alphaModFix/>
          </a:blip>
          <a:srcRect t="25671" b="29052"/>
          <a:stretch/>
        </p:blipFill>
        <p:spPr>
          <a:xfrm>
            <a:off x="968925" y="4801612"/>
            <a:ext cx="3501750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1204633606c_1_641"/>
          <p:cNvPicPr preferRelativeResize="0"/>
          <p:nvPr/>
        </p:nvPicPr>
        <p:blipFill rotWithShape="1">
          <a:blip r:embed="rId4">
            <a:alphaModFix/>
          </a:blip>
          <a:srcRect t="14655" b="18700"/>
          <a:stretch/>
        </p:blipFill>
        <p:spPr>
          <a:xfrm>
            <a:off x="5639975" y="3959474"/>
            <a:ext cx="2753300" cy="18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04633606c_1_668"/>
          <p:cNvSpPr txBox="1"/>
          <p:nvPr/>
        </p:nvSpPr>
        <p:spPr>
          <a:xfrm>
            <a:off x="3303270" y="64371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204633606c_1_668"/>
          <p:cNvSpPr txBox="1"/>
          <p:nvPr/>
        </p:nvSpPr>
        <p:spPr>
          <a:xfrm>
            <a:off x="311700" y="3023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Importadores y distribuidores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288" name="Google Shape;288;g1204633606c_1_6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125" y="3865700"/>
            <a:ext cx="2940850" cy="17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204633606c_1_6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13" y="4240913"/>
            <a:ext cx="38004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204633606c_1_668"/>
          <p:cNvSpPr txBox="1"/>
          <p:nvPr/>
        </p:nvSpPr>
        <p:spPr>
          <a:xfrm>
            <a:off x="312275" y="9551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Hite Jinro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crecimiento de Hite Jinro en el mercado del vino se basa en una estrategia diferenciada de los importadores de vino existentes.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Vende varios tipos de vino (vinos de culto vinos limitados a precios altos, y también vinos con precios más razonables)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Originalmente es un fabricador, pero está expandiéndose a la venta vino</a:t>
            </a: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Dongwon Wineplus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 cerca de 500 marcas de vino de clase mundial (Incluido Bodegas Faustino y otras marcas españolas)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04633606c_1_695"/>
          <p:cNvSpPr txBox="1"/>
          <p:nvPr/>
        </p:nvSpPr>
        <p:spPr>
          <a:xfrm>
            <a:off x="3303270" y="64371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204633606c_1_695"/>
          <p:cNvSpPr txBox="1"/>
          <p:nvPr/>
        </p:nvSpPr>
        <p:spPr>
          <a:xfrm>
            <a:off x="311700" y="5320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Importadores y distribuidores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98" name="Google Shape;298;g1204633606c_1_695"/>
          <p:cNvSpPr txBox="1"/>
          <p:nvPr/>
        </p:nvSpPr>
        <p:spPr>
          <a:xfrm>
            <a:off x="312275" y="125043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Nara Cellar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Suministra exclusivamente en Corea 120 marcas y 500 tipos de Vinos de clase mundial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 con la cartera de vinos más amplia de Corea, desde los vinos de primera clase hasta vinos populares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1204633606c_1_6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350" y="2747963"/>
            <a:ext cx="3897174" cy="204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" descr="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5" y="1516062"/>
            <a:ext cx="621665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457200" y="271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D26"/>
              </a:buClr>
              <a:buSzPts val="4400"/>
              <a:buFont typeface="Asap"/>
              <a:buNone/>
            </a:pPr>
            <a:r>
              <a:rPr lang="en-US" sz="4400" b="0" i="0" u="none" dirty="0" err="1">
                <a:solidFill>
                  <a:srgbClr val="DF3D26"/>
                </a:solidFill>
                <a:latin typeface="Asap"/>
                <a:ea typeface="Asap"/>
                <a:cs typeface="Asap"/>
                <a:sym typeface="Asap"/>
              </a:rPr>
              <a:t>Índice</a:t>
            </a:r>
            <a:endParaRPr dirty="0"/>
          </a:p>
        </p:txBody>
      </p:sp>
      <p:sp>
        <p:nvSpPr>
          <p:cNvPr id="63" name="Google Shape;63;p2"/>
          <p:cNvSpPr txBox="1"/>
          <p:nvPr/>
        </p:nvSpPr>
        <p:spPr>
          <a:xfrm>
            <a:off x="777875" y="1727200"/>
            <a:ext cx="7588250" cy="335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75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8"/>
              <a:buFont typeface="Calibri"/>
              <a:buAutoNum type="arabicPeriod"/>
            </a:pPr>
            <a:r>
              <a:rPr lang="es-ES" sz="1796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Información general </a:t>
            </a:r>
          </a:p>
          <a:p>
            <a:pPr marL="914400" marR="0" lvl="1" indent="-3390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9"/>
              <a:buFont typeface="Calibri"/>
              <a:buChar char="○"/>
            </a:pPr>
            <a:r>
              <a:rPr lang="es-ES" sz="173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Información del país</a:t>
            </a:r>
          </a:p>
          <a:p>
            <a:pPr marL="457200" marR="0" lvl="0" indent="-34275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8"/>
              <a:buFont typeface="Calibri"/>
              <a:buAutoNum type="arabicPeriod"/>
            </a:pPr>
            <a:r>
              <a:rPr lang="es-ES" sz="1796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Información sectorial - Vino</a:t>
            </a:r>
          </a:p>
          <a:p>
            <a:pPr marL="914400" marR="0" lvl="1" indent="-33915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1"/>
              <a:buFont typeface="Calibri"/>
              <a:buChar char="○"/>
            </a:pPr>
            <a:r>
              <a:rPr lang="es-ES" sz="1741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</a:p>
          <a:p>
            <a:pPr marL="914400" marR="0" lvl="1" indent="-33915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1"/>
              <a:buFont typeface="Calibri"/>
              <a:buChar char="○"/>
            </a:pPr>
            <a:r>
              <a:rPr lang="es-ES" sz="1741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Tendencias</a:t>
            </a:r>
          </a:p>
          <a:p>
            <a:pPr marL="914400" marR="0" lvl="1" indent="-33915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1"/>
              <a:buFont typeface="Calibri"/>
              <a:buChar char="○"/>
            </a:pPr>
            <a:r>
              <a:rPr lang="es-ES" sz="1741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 del vino importado/ Importación: Cifras e información</a:t>
            </a:r>
          </a:p>
          <a:p>
            <a:pPr marL="914400" marR="0" lvl="1" indent="-33915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1"/>
              <a:buFont typeface="Calibri"/>
              <a:buChar char="○"/>
            </a:pPr>
            <a:r>
              <a:rPr lang="es-ES" sz="1741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Importadores y distribuidores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endParaRPr sz="2000" dirty="0">
              <a:solidFill>
                <a:schemeClr val="dk1"/>
              </a:solidFill>
              <a:latin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04633606c_1_44"/>
          <p:cNvSpPr txBox="1"/>
          <p:nvPr/>
        </p:nvSpPr>
        <p:spPr>
          <a:xfrm>
            <a:off x="719238" y="2106050"/>
            <a:ext cx="781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1. Información general</a:t>
            </a:r>
            <a:endParaRPr sz="3200" b="1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204633606c_1_68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75" y="1230400"/>
            <a:ext cx="2637971" cy="48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204633606c_1_68"/>
          <p:cNvSpPr txBox="1"/>
          <p:nvPr/>
        </p:nvSpPr>
        <p:spPr>
          <a:xfrm>
            <a:off x="1802266" y="3682777"/>
            <a:ext cx="1515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99.720 Km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204633606c_1_68"/>
          <p:cNvSpPr txBox="1"/>
          <p:nvPr/>
        </p:nvSpPr>
        <p:spPr>
          <a:xfrm>
            <a:off x="1766637" y="4190942"/>
            <a:ext cx="1173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51,696,216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204633606c_1_68"/>
          <p:cNvSpPr txBox="1"/>
          <p:nvPr/>
        </p:nvSpPr>
        <p:spPr>
          <a:xfrm>
            <a:off x="1766637" y="4690769"/>
            <a:ext cx="1617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Coreano/Korean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g1204633606c_1_68"/>
          <p:cNvSpPr txBox="1"/>
          <p:nvPr/>
        </p:nvSpPr>
        <p:spPr>
          <a:xfrm>
            <a:off x="1755755" y="5147565"/>
            <a:ext cx="1419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Won (₩)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g1204633606c_1_68"/>
          <p:cNvSpPr txBox="1"/>
          <p:nvPr/>
        </p:nvSpPr>
        <p:spPr>
          <a:xfrm>
            <a:off x="3609650" y="1677492"/>
            <a:ext cx="5124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República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Corea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del Sur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Republic of South Korea</a:t>
            </a:r>
            <a:endParaRPr sz="21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Google Shape;94;g1204633606c_1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2916" y="2810682"/>
            <a:ext cx="3047767" cy="202888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" name="Google Shape;95;g1204633606c_1_68"/>
          <p:cNvSpPr txBox="1"/>
          <p:nvPr/>
        </p:nvSpPr>
        <p:spPr>
          <a:xfrm>
            <a:off x="1738051" y="478050"/>
            <a:ext cx="5667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INFORMACIÓN DEL PAÍS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4633606c_1_99"/>
          <p:cNvSpPr txBox="1"/>
          <p:nvPr/>
        </p:nvSpPr>
        <p:spPr>
          <a:xfrm>
            <a:off x="2111045" y="62293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204633606c_1_99"/>
          <p:cNvSpPr txBox="1"/>
          <p:nvPr/>
        </p:nvSpPr>
        <p:spPr>
          <a:xfrm>
            <a:off x="2351625" y="2322938"/>
            <a:ext cx="6574200" cy="2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+2% PIB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2019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+1,9%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privado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+6,5%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gasto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+3,1%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gasto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final de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204633606c_1_99"/>
          <p:cNvSpPr txBox="1"/>
          <p:nvPr/>
        </p:nvSpPr>
        <p:spPr>
          <a:xfrm>
            <a:off x="1903944" y="1307213"/>
            <a:ext cx="54642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EVOLUCIÓN PRINCIPALES VARIABLES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204633606c_1_99"/>
          <p:cNvSpPr txBox="1"/>
          <p:nvPr/>
        </p:nvSpPr>
        <p:spPr>
          <a:xfrm>
            <a:off x="1738051" y="696800"/>
            <a:ext cx="5667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INFORMACIÓN DEL PAÍS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04633606c_1_125"/>
          <p:cNvSpPr txBox="1"/>
          <p:nvPr/>
        </p:nvSpPr>
        <p:spPr>
          <a:xfrm>
            <a:off x="2679000" y="1362250"/>
            <a:ext cx="64650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Exportación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58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430,8 miles de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millones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USD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58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12º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mundial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Importación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58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535,5 miles de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millones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USD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58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6º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mundia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endParaRPr sz="19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g1204633606c_1_125"/>
          <p:cNvSpPr txBox="1"/>
          <p:nvPr/>
        </p:nvSpPr>
        <p:spPr>
          <a:xfrm>
            <a:off x="1791176" y="456175"/>
            <a:ext cx="5667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INFORMACIÓN DEL PAÍS</a:t>
            </a:r>
            <a:endParaRPr sz="2300" b="0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04633606c_1_200"/>
          <p:cNvSpPr txBox="1"/>
          <p:nvPr/>
        </p:nvSpPr>
        <p:spPr>
          <a:xfrm>
            <a:off x="3303270" y="6437172"/>
            <a:ext cx="25386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204633606c_1_200"/>
          <p:cNvSpPr txBox="1"/>
          <p:nvPr/>
        </p:nvSpPr>
        <p:spPr>
          <a:xfrm>
            <a:off x="1710888" y="310200"/>
            <a:ext cx="572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Las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consecuencias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del coronavirus </a:t>
            </a:r>
            <a:endParaRPr sz="2300" b="0" i="0" u="none" strike="noStrike" cap="none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  <a:p>
            <a:pPr marL="3429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economía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industria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Corea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del Sur</a:t>
            </a:r>
            <a:endParaRPr sz="2300" b="0" i="0" u="none" strike="noStrike" cap="none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35" name="Google Shape;135;g1204633606c_1_200"/>
          <p:cNvSpPr txBox="1"/>
          <p:nvPr/>
        </p:nvSpPr>
        <p:spPr>
          <a:xfrm>
            <a:off x="437263" y="1674581"/>
            <a:ext cx="4952700" cy="29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estima que el coronavirus profundizará el riesgo a la baja de la economía coreana a través de la senda de desaceleración de la actividad económica interna y desaceleración del crecimiento en los principales países. 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tasa de crecimiento ponderado por la OCDE cayó alrededor de 0.4% en comparación con el nivel anunciado antes de la pandemia(nov 2019) y volvió a aumentar 0.9%p en 1 año.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204633606c_1_200" title="Points scored"/>
          <p:cNvPicPr preferRelativeResize="0"/>
          <p:nvPr/>
        </p:nvPicPr>
        <p:blipFill rotWithShape="1">
          <a:blip r:embed="rId3">
            <a:alphaModFix/>
          </a:blip>
          <a:srcRect l="18831" t="18526" r="9805"/>
          <a:stretch/>
        </p:blipFill>
        <p:spPr>
          <a:xfrm>
            <a:off x="5784699" y="2283401"/>
            <a:ext cx="2766051" cy="2689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g1204633606c_1_200"/>
          <p:cNvGrpSpPr/>
          <p:nvPr/>
        </p:nvGrpSpPr>
        <p:grpSpPr>
          <a:xfrm>
            <a:off x="6168258" y="2833092"/>
            <a:ext cx="1998533" cy="602895"/>
            <a:chOff x="8255000" y="2304125"/>
            <a:chExt cx="2503800" cy="798325"/>
          </a:xfrm>
        </p:grpSpPr>
        <p:cxnSp>
          <p:nvCxnSpPr>
            <p:cNvPr id="138" name="Google Shape;138;g1204633606c_1_200"/>
            <p:cNvCxnSpPr/>
            <p:nvPr/>
          </p:nvCxnSpPr>
          <p:spPr>
            <a:xfrm>
              <a:off x="8255000" y="2648850"/>
              <a:ext cx="1179300" cy="453600"/>
            </a:xfrm>
            <a:prstGeom prst="straightConnector1">
              <a:avLst/>
            </a:prstGeom>
            <a:noFill/>
            <a:ln w="381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g1204633606c_1_200"/>
            <p:cNvCxnSpPr/>
            <p:nvPr/>
          </p:nvCxnSpPr>
          <p:spPr>
            <a:xfrm rot="10800000" flipH="1">
              <a:off x="9398000" y="2304125"/>
              <a:ext cx="1360800" cy="798300"/>
            </a:xfrm>
            <a:prstGeom prst="straightConnector1">
              <a:avLst/>
            </a:prstGeom>
            <a:noFill/>
            <a:ln w="381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0" name="Google Shape;140;g1204633606c_1_200"/>
          <p:cNvSpPr txBox="1"/>
          <p:nvPr/>
        </p:nvSpPr>
        <p:spPr>
          <a:xfrm>
            <a:off x="5617775" y="5016925"/>
            <a:ext cx="3099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Evolución de la tasa de crecimiento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Corea del Sur 2019-2021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NABO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04633606c_1_230"/>
          <p:cNvSpPr txBox="1"/>
          <p:nvPr/>
        </p:nvSpPr>
        <p:spPr>
          <a:xfrm>
            <a:off x="1175553" y="236637"/>
            <a:ext cx="67929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Impacto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a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industria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servicios</a:t>
            </a:r>
            <a:endParaRPr sz="2300" b="0" i="0" u="none" strike="noStrike" cap="none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47" name="Google Shape;147;g1204633606c_1_230"/>
          <p:cNvSpPr txBox="1"/>
          <p:nvPr/>
        </p:nvSpPr>
        <p:spPr>
          <a:xfrm>
            <a:off x="607175" y="1689179"/>
            <a:ext cx="7930800" cy="23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industrias que tuvieron un impacto relativamente grande fueron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aviación, el ocio, el alojamiento y la alimentación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mientras que las que no tuvieron un impacto significativo fueron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finanzas, la salud y el bienestar y los servicios profesionales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Actualmente, las únicas industrias cuyo índice de nivel de producción supera el nivel anterior a la pandemia (enero de 2020) son las finanzas, la salud y el bienestar.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204633606c_1_230"/>
          <p:cNvSpPr txBox="1"/>
          <p:nvPr/>
        </p:nvSpPr>
        <p:spPr>
          <a:xfrm>
            <a:off x="4796041" y="5378856"/>
            <a:ext cx="408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Referencia: HYUNDAI Economic Research Institute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Presentación en pantalla (4:3)</PresentationFormat>
  <Paragraphs>402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Arial</vt:lpstr>
      <vt:lpstr>Arial Rounded</vt:lpstr>
      <vt:lpstr>Asap</vt:lpstr>
      <vt:lpstr>Arial Black</vt:lpstr>
      <vt:lpstr>Geo</vt:lpstr>
      <vt:lpstr>Asap SemiBold</vt:lpstr>
      <vt:lpstr>Calibri</vt:lpstr>
      <vt:lpstr>Georgia</vt:lpstr>
      <vt:lpstr>2_Tema de Office</vt:lpstr>
      <vt:lpstr>4_Tema de Office</vt:lpstr>
      <vt:lpstr>6_Tema de Office</vt:lpstr>
      <vt:lpstr>Para  crecer en un  mundo global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 crecer en un  mundo global</dc:title>
  <dc:creator>A</dc:creator>
  <cp:lastModifiedBy>Marisol Menendez de Lucas</cp:lastModifiedBy>
  <cp:revision>1</cp:revision>
  <dcterms:created xsi:type="dcterms:W3CDTF">2018-04-10T22:04:10Z</dcterms:created>
  <dcterms:modified xsi:type="dcterms:W3CDTF">2022-03-29T13:20:02Z</dcterms:modified>
</cp:coreProperties>
</file>